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48" r:id="rId1"/>
  </p:sldMasterIdLst>
  <p:notesMasterIdLst>
    <p:notesMasterId r:id="rId10"/>
  </p:notesMasterIdLst>
  <p:sldIdLst>
    <p:sldId id="295" r:id="rId2"/>
    <p:sldId id="284" r:id="rId3"/>
    <p:sldId id="298" r:id="rId4"/>
    <p:sldId id="264" r:id="rId5"/>
    <p:sldId id="299" r:id="rId6"/>
    <p:sldId id="300" r:id="rId7"/>
    <p:sldId id="301" r:id="rId8"/>
    <p:sldId id="302" r:id="rId9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5DEA0CF2-7D26-42E5-BF77-94E86B9A1579}">
          <p14:sldIdLst>
            <p14:sldId id="295"/>
            <p14:sldId id="284"/>
            <p14:sldId id="298"/>
            <p14:sldId id="264"/>
            <p14:sldId id="299"/>
            <p14:sldId id="300"/>
            <p14:sldId id="301"/>
            <p14:sldId id="30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48">
          <p15:clr>
            <a:srgbClr val="A4A3A4"/>
          </p15:clr>
        </p15:guide>
        <p15:guide id="2" pos="6011">
          <p15:clr>
            <a:srgbClr val="A4A3A4"/>
          </p15:clr>
        </p15:guide>
        <p15:guide id="3" pos="630">
          <p15:clr>
            <a:srgbClr val="A4A3A4"/>
          </p15:clr>
        </p15:guide>
        <p15:guide id="4" pos="2910">
          <p15:clr>
            <a:srgbClr val="A4A3A4"/>
          </p15:clr>
        </p15:guide>
        <p15:guide id="5" pos="3714">
          <p15:clr>
            <a:srgbClr val="A4A3A4"/>
          </p15:clr>
        </p15:guide>
        <p15:guide id="6" pos="520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00"/>
    <a:srgbClr val="FF0000"/>
    <a:srgbClr val="FFC000"/>
    <a:srgbClr val="00CCFF"/>
    <a:srgbClr val="00FFFF"/>
    <a:srgbClr val="C228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89" autoAdjust="0"/>
    <p:restoredTop sz="94660"/>
  </p:normalViewPr>
  <p:slideViewPr>
    <p:cSldViewPr snapToGrid="0">
      <p:cViewPr varScale="1">
        <p:scale>
          <a:sx n="99" d="100"/>
          <a:sy n="99" d="100"/>
        </p:scale>
        <p:origin x="72" y="240"/>
      </p:cViewPr>
      <p:guideLst>
        <p:guide orient="horz" pos="2748"/>
        <p:guide pos="6011"/>
        <p:guide pos="630"/>
        <p:guide pos="2910"/>
        <p:guide pos="3714"/>
        <p:guide pos="5202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B4430D-8854-4DCE-95F2-ECE67E37E704}" type="datetimeFigureOut">
              <a:rPr lang="ko-KR" altLang="en-US" smtClean="0"/>
              <a:pPr/>
              <a:t>2022-08-26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C73329-15AC-4E41-9D5B-1AA4AE6CF45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2744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620001" y="6526743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돋움" pitchFamily="50" charset="-127"/>
                <a:ea typeface="돋움" pitchFamily="50" charset="-127"/>
              </a:defRPr>
            </a:lvl1pPr>
          </a:lstStyle>
          <a:p>
            <a:fld id="{8B3C8C69-DA7A-4244-8E0F-67EB62ED04C9}" type="slidenum">
              <a:rPr lang="ko-KR" altLang="en-US" smtClean="0"/>
              <a:pPr/>
              <a:t>‹#›</a:t>
            </a:fld>
            <a:endParaRPr lang="ko-KR" altLang="en-US"/>
          </a:p>
        </p:txBody>
      </p:sp>
      <p:grpSp>
        <p:nvGrpSpPr>
          <p:cNvPr id="20" name="그룹 19"/>
          <p:cNvGrpSpPr/>
          <p:nvPr userDrawn="1"/>
        </p:nvGrpSpPr>
        <p:grpSpPr>
          <a:xfrm>
            <a:off x="0" y="431803"/>
            <a:ext cx="9892800" cy="187846"/>
            <a:chOff x="0" y="338666"/>
            <a:chExt cx="9892800" cy="187846"/>
          </a:xfrm>
        </p:grpSpPr>
        <p:cxnSp>
          <p:nvCxnSpPr>
            <p:cNvPr id="8" name="직선 연결선 7"/>
            <p:cNvCxnSpPr/>
            <p:nvPr userDrawn="1"/>
          </p:nvCxnSpPr>
          <p:spPr>
            <a:xfrm>
              <a:off x="0" y="474128"/>
              <a:ext cx="9892800" cy="1588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그룹 16"/>
            <p:cNvGrpSpPr/>
            <p:nvPr userDrawn="1"/>
          </p:nvGrpSpPr>
          <p:grpSpPr>
            <a:xfrm>
              <a:off x="7027332" y="338666"/>
              <a:ext cx="2734730" cy="143931"/>
              <a:chOff x="5825065" y="253999"/>
              <a:chExt cx="2734730" cy="220132"/>
            </a:xfrm>
          </p:grpSpPr>
          <p:sp>
            <p:nvSpPr>
              <p:cNvPr id="14" name="평행 사변형 13"/>
              <p:cNvSpPr/>
              <p:nvPr userDrawn="1"/>
            </p:nvSpPr>
            <p:spPr>
              <a:xfrm>
                <a:off x="5825065" y="253999"/>
                <a:ext cx="1888960" cy="220132"/>
              </a:xfrm>
              <a:prstGeom prst="parallelogram">
                <a:avLst>
                  <a:gd name="adj" fmla="val 38402"/>
                </a:avLst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평행 사변형 14"/>
              <p:cNvSpPr/>
              <p:nvPr userDrawn="1"/>
            </p:nvSpPr>
            <p:spPr>
              <a:xfrm>
                <a:off x="7687732" y="253999"/>
                <a:ext cx="558799" cy="220132"/>
              </a:xfrm>
              <a:prstGeom prst="parallelogram">
                <a:avLst>
                  <a:gd name="adj" fmla="val 38402"/>
                </a:avLst>
              </a:prstGeom>
              <a:solidFill>
                <a:srgbClr val="CC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평행 사변형 15"/>
              <p:cNvSpPr/>
              <p:nvPr userDrawn="1"/>
            </p:nvSpPr>
            <p:spPr>
              <a:xfrm>
                <a:off x="8221129" y="253999"/>
                <a:ext cx="338666" cy="220132"/>
              </a:xfrm>
              <a:prstGeom prst="parallelogram">
                <a:avLst>
                  <a:gd name="adj" fmla="val 38402"/>
                </a:avLst>
              </a:prstGeom>
              <a:solidFill>
                <a:srgbClr val="00CC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9" name="직선 연결선 18"/>
            <p:cNvCxnSpPr/>
            <p:nvPr userDrawn="1"/>
          </p:nvCxnSpPr>
          <p:spPr>
            <a:xfrm>
              <a:off x="0" y="524924"/>
              <a:ext cx="9892800" cy="1588"/>
            </a:xfrm>
            <a:prstGeom prst="line">
              <a:avLst/>
            </a:prstGeom>
            <a:ln w="381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0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9506140" y="6373641"/>
            <a:ext cx="372701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207" y="848770"/>
            <a:ext cx="8891734" cy="51706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   </a:t>
            </a:r>
            <a:r>
              <a:rPr lang="en-US" altLang="ko-KR" sz="28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000</a:t>
            </a:r>
            <a:r>
              <a:rPr lang="ko-KR" altLang="en-US" sz="28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시 </a:t>
            </a:r>
            <a:r>
              <a:rPr lang="en-US" altLang="ko-KR" sz="28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28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2800" dirty="0">
                <a:solidFill>
                  <a:prstClr val="black"/>
                </a:solidFill>
                <a:latin typeface="HY견고딕" pitchFamily="18" charset="-127"/>
                <a:ea typeface="HY견고딕" pitchFamily="18" charset="-127"/>
              </a:rPr>
              <a:t>건축물 미술작품 심의도서</a:t>
            </a:r>
            <a:r>
              <a:rPr lang="en-US" altLang="ko-KR" sz="28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sz="28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철거</a:t>
            </a:r>
            <a:r>
              <a:rPr lang="en-US" altLang="ko-KR" sz="28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r>
              <a:rPr lang="ko-KR" altLang="en-US" sz="2800" dirty="0">
                <a:solidFill>
                  <a:srgbClr val="FF0000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24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(</a:t>
            </a:r>
            <a:r>
              <a:rPr lang="ko-KR" altLang="en-US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작품 </a:t>
            </a:r>
            <a:r>
              <a:rPr lang="en-US" altLang="ko-KR" sz="24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0</a:t>
            </a:r>
            <a:r>
              <a:rPr lang="ko-KR" altLang="en-US" sz="24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개</a:t>
            </a:r>
            <a:r>
              <a:rPr lang="en-US" altLang="ko-KR" sz="2400" dirty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)</a:t>
            </a:r>
            <a:endParaRPr lang="ko-KR" altLang="en-US" sz="1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1600" dirty="0">
              <a:solidFill>
                <a:prstClr val="black"/>
              </a:solidFill>
              <a:latin typeface="Adobe 고딕 Std B" pitchFamily="34" charset="-127"/>
              <a:ea typeface="Adobe 고딕 Std B" pitchFamily="34" charset="-127"/>
            </a:endParaRPr>
          </a:p>
          <a:p>
            <a:pPr algn="ctr"/>
            <a:endParaRPr lang="en-US" altLang="ko-KR" sz="1200" dirty="0">
              <a:solidFill>
                <a:prstClr val="white">
                  <a:lumMod val="65000"/>
                </a:prstClr>
              </a:solidFill>
              <a:latin typeface="Adobe 고딕 Std B" pitchFamily="34" charset="-127"/>
              <a:ea typeface="Adobe 고딕 Std B" pitchFamily="34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  소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00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  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00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  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000</a:t>
            </a:r>
            <a:r>
              <a:rPr lang="ko-KR" altLang="en-US" sz="12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번지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외 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 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건물 이름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                )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용  도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공동주택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근린생활시설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12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업무시설등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규 모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지하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층 지상 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층      </a:t>
            </a: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작품명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</a:t>
            </a:r>
            <a:r>
              <a:rPr lang="ko-KR" altLang="en-US" sz="1200" dirty="0">
                <a:solidFill>
                  <a:prstClr val="black"/>
                </a:solidFill>
              </a:rPr>
              <a:t>①                        ②                      ③                    </a:t>
            </a:r>
            <a:r>
              <a:rPr lang="en-US" altLang="ko-KR" sz="1200" dirty="0">
                <a:solidFill>
                  <a:prstClr val="black"/>
                </a:solidFill>
              </a:rPr>
              <a:t>(</a:t>
            </a:r>
            <a:r>
              <a:rPr lang="ko-KR" altLang="en-US" sz="1200" dirty="0">
                <a:solidFill>
                  <a:prstClr val="black"/>
                </a:solidFill>
              </a:rPr>
              <a:t>조각 </a:t>
            </a:r>
            <a:r>
              <a:rPr lang="en-US" altLang="ko-KR" sz="1200" dirty="0">
                <a:solidFill>
                  <a:prstClr val="black"/>
                </a:solidFill>
              </a:rPr>
              <a:t>0</a:t>
            </a:r>
            <a:r>
              <a:rPr lang="ko-KR" altLang="en-US" sz="1200" dirty="0">
                <a:solidFill>
                  <a:prstClr val="black"/>
                </a:solidFill>
              </a:rPr>
              <a:t>개</a:t>
            </a:r>
            <a:r>
              <a:rPr lang="en-US" altLang="ko-KR" sz="1200" dirty="0">
                <a:solidFill>
                  <a:prstClr val="black"/>
                </a:solidFill>
              </a:rPr>
              <a:t>,  </a:t>
            </a:r>
            <a:r>
              <a:rPr lang="ko-KR" altLang="en-US" sz="1200" dirty="0">
                <a:solidFill>
                  <a:prstClr val="black"/>
                </a:solidFill>
              </a:rPr>
              <a:t>회화 </a:t>
            </a:r>
            <a:r>
              <a:rPr lang="en-US" altLang="ko-KR" sz="1200" dirty="0">
                <a:solidFill>
                  <a:prstClr val="black"/>
                </a:solidFill>
              </a:rPr>
              <a:t>0</a:t>
            </a:r>
            <a:r>
              <a:rPr lang="ko-KR" altLang="en-US" sz="1200" dirty="0">
                <a:solidFill>
                  <a:prstClr val="black"/>
                </a:solidFill>
              </a:rPr>
              <a:t>개</a:t>
            </a:r>
            <a:r>
              <a:rPr lang="en-US" altLang="ko-KR" sz="1200" dirty="0">
                <a:solidFill>
                  <a:prstClr val="black"/>
                </a:solidFill>
              </a:rPr>
              <a:t>,  00</a:t>
            </a:r>
            <a:r>
              <a:rPr lang="ko-KR" altLang="en-US" sz="1200" dirty="0">
                <a:solidFill>
                  <a:prstClr val="black"/>
                </a:solidFill>
              </a:rPr>
              <a:t>개 </a:t>
            </a:r>
            <a:r>
              <a:rPr lang="en-US" altLang="ko-KR" sz="1200" dirty="0">
                <a:solidFill>
                  <a:prstClr val="black"/>
                </a:solidFill>
              </a:rPr>
              <a:t>)</a:t>
            </a: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심의회차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</a:t>
            </a:r>
            <a:r>
              <a:rPr lang="ko-KR" altLang="en-US" sz="1200" dirty="0">
                <a:solidFill>
                  <a:prstClr val="black"/>
                </a:solidFill>
              </a:rPr>
              <a:t>①신규 심의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철거</a:t>
            </a:r>
            <a:r>
              <a:rPr lang="en-US" altLang="ko-KR" sz="1200" dirty="0">
                <a:solidFill>
                  <a:srgbClr val="FF0000"/>
                </a:solidFill>
              </a:rPr>
              <a:t>)</a:t>
            </a:r>
            <a:endParaRPr lang="en-US" altLang="ko-KR" sz="1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작품가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</a:t>
            </a:r>
            <a:r>
              <a:rPr lang="ko-KR" altLang="en-US" sz="1200" dirty="0">
                <a:solidFill>
                  <a:prstClr val="black"/>
                </a:solidFill>
              </a:rPr>
              <a:t>①  </a:t>
            </a:r>
            <a:r>
              <a:rPr lang="en-US" altLang="ko-KR" sz="1200" dirty="0">
                <a:solidFill>
                  <a:prstClr val="black"/>
                </a:solidFill>
              </a:rPr>
              <a:t>000,000,000</a:t>
            </a:r>
            <a:r>
              <a:rPr lang="ko-KR" altLang="en-US" sz="1200" dirty="0">
                <a:solidFill>
                  <a:prstClr val="black"/>
                </a:solidFill>
              </a:rPr>
              <a:t>원    ②   </a:t>
            </a:r>
            <a:r>
              <a:rPr lang="en-US" altLang="ko-KR" sz="1200" dirty="0">
                <a:solidFill>
                  <a:prstClr val="black"/>
                </a:solidFill>
              </a:rPr>
              <a:t>----   </a:t>
            </a:r>
            <a:r>
              <a:rPr lang="ko-KR" altLang="en-US" sz="1200" dirty="0">
                <a:solidFill>
                  <a:prstClr val="black"/>
                </a:solidFill>
              </a:rPr>
              <a:t>원         ③     </a:t>
            </a:r>
            <a:r>
              <a:rPr lang="en-US" altLang="ko-KR" sz="1200" dirty="0">
                <a:solidFill>
                  <a:prstClr val="black"/>
                </a:solidFill>
              </a:rPr>
              <a:t>---- </a:t>
            </a:r>
            <a:r>
              <a:rPr lang="ko-KR" altLang="en-US" sz="1200" dirty="0">
                <a:solidFill>
                  <a:prstClr val="black"/>
                </a:solidFill>
              </a:rPr>
              <a:t>원       </a:t>
            </a:r>
            <a:r>
              <a:rPr lang="en-US" altLang="ko-KR" sz="1200" b="1" dirty="0">
                <a:solidFill>
                  <a:prstClr val="black"/>
                </a:solidFill>
              </a:rPr>
              <a:t>(</a:t>
            </a:r>
            <a:r>
              <a:rPr lang="ko-KR" altLang="en-US" sz="1200" b="1" dirty="0">
                <a:solidFill>
                  <a:prstClr val="black"/>
                </a:solidFill>
              </a:rPr>
              <a:t>작품총액</a:t>
            </a:r>
            <a:r>
              <a:rPr lang="en-US" altLang="ko-KR" sz="1200" b="1" dirty="0">
                <a:solidFill>
                  <a:prstClr val="black"/>
                </a:solidFill>
              </a:rPr>
              <a:t>(</a:t>
            </a:r>
            <a:r>
              <a:rPr lang="ko-KR" altLang="en-US" sz="1200" b="1" dirty="0">
                <a:solidFill>
                  <a:prstClr val="black"/>
                </a:solidFill>
              </a:rPr>
              <a:t>합</a:t>
            </a:r>
            <a:r>
              <a:rPr lang="en-US" altLang="ko-KR" sz="1200" b="1" dirty="0">
                <a:solidFill>
                  <a:prstClr val="black"/>
                </a:solidFill>
              </a:rPr>
              <a:t>)</a:t>
            </a:r>
            <a:r>
              <a:rPr lang="ko-KR" altLang="en-US" sz="1200" b="1" dirty="0">
                <a:solidFill>
                  <a:prstClr val="black"/>
                </a:solidFill>
              </a:rPr>
              <a:t> </a:t>
            </a:r>
            <a:r>
              <a:rPr lang="en-US" altLang="ko-KR" sz="1200" dirty="0">
                <a:solidFill>
                  <a:prstClr val="black"/>
                </a:solidFill>
              </a:rPr>
              <a:t>:                           )</a:t>
            </a: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주재료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</a:t>
            </a:r>
            <a:r>
              <a:rPr lang="ko-KR" altLang="en-US" sz="1200" dirty="0">
                <a:solidFill>
                  <a:prstClr val="black"/>
                </a:solidFill>
              </a:rPr>
              <a:t>①       </a:t>
            </a:r>
            <a:r>
              <a:rPr lang="en-US" altLang="ko-KR" sz="1200" dirty="0">
                <a:solidFill>
                  <a:prstClr val="black"/>
                </a:solidFill>
              </a:rPr>
              <a:t>,       ,</a:t>
            </a:r>
            <a:r>
              <a:rPr lang="ko-KR" altLang="en-US" sz="1200" dirty="0">
                <a:solidFill>
                  <a:prstClr val="black"/>
                </a:solidFill>
              </a:rPr>
              <a:t>         ②      </a:t>
            </a:r>
            <a:r>
              <a:rPr lang="en-US" altLang="ko-KR" sz="1200" dirty="0">
                <a:solidFill>
                  <a:prstClr val="black"/>
                </a:solidFill>
              </a:rPr>
              <a:t>,       ,    </a:t>
            </a:r>
            <a:r>
              <a:rPr lang="ko-KR" altLang="en-US" sz="1200" dirty="0">
                <a:solidFill>
                  <a:prstClr val="black"/>
                </a:solidFill>
              </a:rPr>
              <a:t>    ③          </a:t>
            </a:r>
            <a:r>
              <a:rPr lang="en-US" altLang="ko-KR" sz="1200" dirty="0">
                <a:solidFill>
                  <a:prstClr val="black"/>
                </a:solidFill>
              </a:rPr>
              <a:t>,          ,       ,</a:t>
            </a: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연면적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                     </a:t>
            </a:r>
            <a:r>
              <a:rPr lang="ko-KR" altLang="en-US" sz="1200" dirty="0">
                <a:solidFill>
                  <a:prstClr val="black"/>
                </a:solidFill>
              </a:rPr>
              <a:t>㎡         </a:t>
            </a:r>
            <a:r>
              <a:rPr lang="en-US" altLang="ko-KR" sz="1200" dirty="0">
                <a:solidFill>
                  <a:prstClr val="black"/>
                </a:solidFill>
              </a:rPr>
              <a:t>/    </a:t>
            </a:r>
            <a:r>
              <a:rPr lang="ko-KR" altLang="en-US" sz="1200" dirty="0">
                <a:solidFill>
                  <a:prstClr val="black"/>
                </a:solidFill>
              </a:rPr>
              <a:t>미술작품 설치</a:t>
            </a:r>
            <a:r>
              <a:rPr lang="ko-KR" altLang="en-US" sz="1200" b="1" dirty="0">
                <a:solidFill>
                  <a:prstClr val="black"/>
                </a:solidFill>
              </a:rPr>
              <a:t>대상면적</a:t>
            </a:r>
            <a:r>
              <a:rPr lang="ko-KR" altLang="en-US" sz="1200" dirty="0">
                <a:solidFill>
                  <a:prstClr val="black"/>
                </a:solidFill>
              </a:rPr>
              <a:t>                 ㎡ </a:t>
            </a:r>
            <a:endParaRPr lang="en-US" altLang="ko-KR" sz="1200" dirty="0">
              <a:solidFill>
                <a:prstClr val="black"/>
              </a:solidFill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 err="1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건축주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철거예정</a:t>
            </a: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                </a:t>
            </a:r>
            <a:r>
              <a:rPr lang="ko-KR" altLang="en-US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</a:t>
            </a: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28600" indent="-228600">
              <a:buFontTx/>
              <a:buAutoNum type="arabicPeriod"/>
            </a:pPr>
            <a:endParaRPr lang="en-US" altLang="ko-KR" sz="12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sz="800" b="1" dirty="0">
                <a:solidFill>
                  <a:srgbClr val="0070C0"/>
                </a:solidFill>
              </a:rPr>
              <a:t>  </a:t>
            </a:r>
          </a:p>
          <a:p>
            <a:endParaRPr lang="en-US" altLang="ko-KR" sz="8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8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endParaRPr lang="en-US" altLang="ko-KR" sz="400" dirty="0">
              <a:solidFill>
                <a:prstClr val="black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b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12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                                                                                                              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&lt; 2022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 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00</a:t>
            </a:r>
            <a:r>
              <a:rPr lang="ko-KR" altLang="en-US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  심의 </a:t>
            </a:r>
            <a:r>
              <a:rPr lang="en-US" altLang="ko-KR" sz="1400" dirty="0">
                <a:solidFill>
                  <a:prstClr val="black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&gt;  </a:t>
            </a:r>
            <a:endParaRPr lang="en-US" altLang="ko-KR" sz="1200" dirty="0">
              <a:solidFill>
                <a:prstClr val="white">
                  <a:lumMod val="65000"/>
                </a:prstClr>
              </a:solidFill>
              <a:latin typeface="Adobe 고딕 Std B" pitchFamily="34" charset="-127"/>
              <a:ea typeface="Adobe 고딕 Std B" pitchFamily="34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21207" y="502920"/>
            <a:ext cx="7858999" cy="15733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10015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3112" name="Group 56"/>
          <p:cNvGraphicFramePr>
            <a:graphicFrameLocks noGrp="1"/>
          </p:cNvGraphicFramePr>
          <p:nvPr/>
        </p:nvGraphicFramePr>
        <p:xfrm>
          <a:off x="3294063" y="738188"/>
          <a:ext cx="3121025" cy="427037"/>
        </p:xfrm>
        <a:graphic>
          <a:graphicData uri="http://schemas.openxmlformats.org/drawingml/2006/table">
            <a:tbl>
              <a:tblPr/>
              <a:tblGrid>
                <a:gridCol w="3121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7037">
                <a:tc>
                  <a:txBody>
                    <a:bodyPr/>
                    <a:lstStyle/>
                    <a:p>
                      <a:pPr marL="0" marR="0" lvl="0" indent="0" algn="ctr" defTabSz="1222375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7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목    차</a:t>
                      </a:r>
                    </a:p>
                  </a:txBody>
                  <a:tcPr marL="70764" marR="70764" marT="32617" marB="32617" anchor="ctr" horzOverflow="overflow">
                    <a:lnL cap="flat">
                      <a:noFill/>
                    </a:lnL>
                    <a:lnR cap="flat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FAB6B0B-95A1-4E33-B284-A5E090211B84}"/>
              </a:ext>
            </a:extLst>
          </p:cNvPr>
          <p:cNvSpPr txBox="1"/>
          <p:nvPr/>
        </p:nvSpPr>
        <p:spPr>
          <a:xfrm>
            <a:off x="1557867" y="2136338"/>
            <a:ext cx="785564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dirty="0"/>
              <a:t>철거심의 배경 및 사유 </a:t>
            </a: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추진경과</a:t>
            </a:r>
            <a:r>
              <a:rPr lang="en-US" altLang="ko-KR" dirty="0"/>
              <a:t>(</a:t>
            </a:r>
            <a:r>
              <a:rPr lang="ko-KR" altLang="en-US" dirty="0"/>
              <a:t>언제 설치되었고</a:t>
            </a:r>
            <a:r>
              <a:rPr lang="en-US" altLang="ko-KR" dirty="0"/>
              <a:t>, </a:t>
            </a:r>
            <a:r>
              <a:rPr lang="ko-KR" altLang="en-US" dirty="0"/>
              <a:t>어떤 사고나 민원이 있었고</a:t>
            </a:r>
            <a:r>
              <a:rPr lang="en-US" altLang="ko-KR" dirty="0"/>
              <a:t>, </a:t>
            </a:r>
            <a:r>
              <a:rPr lang="ko-KR" altLang="en-US" dirty="0"/>
              <a:t>언제 철거할지</a:t>
            </a:r>
            <a:r>
              <a:rPr lang="en-US" altLang="ko-KR" dirty="0"/>
              <a:t>)</a:t>
            </a:r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작품소개 및 사진 </a:t>
            </a:r>
            <a:endParaRPr lang="en-US" altLang="ko-KR" dirty="0"/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철거심의 상세배경 </a:t>
            </a:r>
            <a:r>
              <a:rPr lang="en-US" altLang="ko-KR" dirty="0"/>
              <a:t>(</a:t>
            </a:r>
            <a:r>
              <a:rPr lang="ko-KR" altLang="en-US" dirty="0"/>
              <a:t>보완이나 대체방안 </a:t>
            </a:r>
            <a:r>
              <a:rPr lang="ko-KR" altLang="en-US" dirty="0" err="1"/>
              <a:t>어려운점</a:t>
            </a:r>
            <a:r>
              <a:rPr lang="ko-KR" altLang="en-US" dirty="0"/>
              <a:t> 등</a:t>
            </a:r>
            <a:r>
              <a:rPr lang="en-US" altLang="ko-KR" dirty="0"/>
              <a:t>)</a:t>
            </a:r>
          </a:p>
          <a:p>
            <a:pPr marL="342900" indent="-342900">
              <a:buAutoNum type="arabicPeriod"/>
            </a:pPr>
            <a:endParaRPr lang="en-US" altLang="ko-KR" dirty="0"/>
          </a:p>
          <a:p>
            <a:pPr marL="342900" indent="-342900">
              <a:buAutoNum type="arabicPeriod"/>
            </a:pPr>
            <a:r>
              <a:rPr lang="ko-KR" altLang="en-US" dirty="0"/>
              <a:t>철거심의 세부 사진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6.  </a:t>
            </a:r>
            <a:r>
              <a:rPr lang="ko-KR" altLang="en-US" dirty="0"/>
              <a:t>작가 철거 확인서</a:t>
            </a:r>
            <a:r>
              <a:rPr lang="en-US" altLang="ko-KR" dirty="0"/>
              <a:t>(</a:t>
            </a:r>
            <a:r>
              <a:rPr lang="ko-KR" altLang="en-US" dirty="0" err="1"/>
              <a:t>못받았을</a:t>
            </a:r>
            <a:r>
              <a:rPr lang="ko-KR" altLang="en-US" dirty="0"/>
              <a:t> 경우엔 관련 사유 작성</a:t>
            </a:r>
            <a:r>
              <a:rPr lang="en-US" altLang="ko-KR" dirty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6663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2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01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8" y="286193"/>
            <a:ext cx="2444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철거심의 배경 및 사유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3898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02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8" y="286193"/>
            <a:ext cx="122303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추진경과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03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8" y="286193"/>
            <a:ext cx="1555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작품소개 및 사진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85357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04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7" y="286193"/>
            <a:ext cx="18774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철거심의 상세배경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369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05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8" y="286193"/>
            <a:ext cx="19367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철거심의 세부사진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642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C8C69-DA7A-4244-8E0F-67EB62ED04C9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44500" y="206532"/>
            <a:ext cx="612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ko-KR" sz="2000" b="1" dirty="0">
                <a:solidFill>
                  <a:schemeClr val="bg1">
                    <a:lumMod val="8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06</a:t>
            </a:r>
            <a:r>
              <a:rPr lang="en-US" altLang="ko-KR" sz="2000" b="1" dirty="0">
                <a:solidFill>
                  <a:schemeClr val="bg1">
                    <a:lumMod val="9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.</a:t>
            </a:r>
            <a:r>
              <a:rPr lang="en-US" altLang="ko-KR" sz="2000" b="1" dirty="0">
                <a:effectLst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</a:rPr>
              <a:t> </a:t>
            </a:r>
            <a:endParaRPr lang="ko-KR" altLang="en-US" sz="2000" b="1" dirty="0"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58848" y="286193"/>
            <a:ext cx="16912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ko-KR" altLang="en-US" sz="1400" dirty="0"/>
              <a:t>작가 철거 확인서</a:t>
            </a:r>
            <a:endParaRPr lang="ko-KR" altLang="en-US" sz="1400" dirty="0"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TextBox 17"/>
          <p:cNvSpPr txBox="1">
            <a:spLocks noChangeArrowheads="1"/>
          </p:cNvSpPr>
          <p:nvPr/>
        </p:nvSpPr>
        <p:spPr bwMode="auto">
          <a:xfrm>
            <a:off x="4366559" y="6242093"/>
            <a:ext cx="876300" cy="2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73753" tIns="36876" rIns="73753" bIns="36876">
            <a:spAutoFit/>
          </a:bodyPr>
          <a:lstStyle/>
          <a:p>
            <a:pPr algn="dist"/>
            <a:r>
              <a:rPr lang="ko-KR" altLang="en-US" sz="1000" b="1" dirty="0">
                <a:latin typeface="HY그래픽" panose="02030600000101010101" pitchFamily="18" charset="-127"/>
                <a:ea typeface="HY그래픽" panose="02030600000101010101" pitchFamily="18" charset="-127"/>
              </a:rPr>
              <a:t>정면</a:t>
            </a:r>
            <a:endParaRPr lang="en-US" altLang="ko-KR" sz="1000" b="1" dirty="0"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2985969" y="6509399"/>
            <a:ext cx="3810000" cy="1588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/>
        </p:nvSpPr>
        <p:spPr>
          <a:xfrm>
            <a:off x="611188" y="750498"/>
            <a:ext cx="8739846" cy="5439839"/>
          </a:xfrm>
          <a:prstGeom prst="rect">
            <a:avLst/>
          </a:prstGeom>
          <a:noFill/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15987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1377</TotalTime>
  <Words>209</Words>
  <Application>Microsoft Office PowerPoint</Application>
  <PresentationFormat>A4 용지(210x297mm)</PresentationFormat>
  <Paragraphs>64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Adobe 고딕 Std B</vt:lpstr>
      <vt:lpstr>HY견고딕</vt:lpstr>
      <vt:lpstr>HY그래픽</vt:lpstr>
      <vt:lpstr>돋움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0</dc:title>
  <dc:creator>user02</dc:creator>
  <cp:lastModifiedBy>User</cp:lastModifiedBy>
  <cp:revision>148</cp:revision>
  <dcterms:created xsi:type="dcterms:W3CDTF">2013-11-19T02:23:14Z</dcterms:created>
  <dcterms:modified xsi:type="dcterms:W3CDTF">2022-08-26T08:04:53Z</dcterms:modified>
</cp:coreProperties>
</file>